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7.svg" ContentType="image/svg+xml"/>
  <Override PartName="/ppt/media/image69.svg" ContentType="image/svg+xml"/>
  <Override PartName="/ppt/media/image7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7"/>
  </p:notesMasterIdLst>
  <p:handoutMasterIdLst>
    <p:handoutMasterId r:id="rId48"/>
  </p:handoutMasterIdLst>
  <p:sldIdLst>
    <p:sldId id="257" r:id="rId4"/>
    <p:sldId id="261" r:id="rId5"/>
    <p:sldId id="10314" r:id="rId6"/>
    <p:sldId id="265" r:id="rId7"/>
    <p:sldId id="266" r:id="rId8"/>
    <p:sldId id="10313" r:id="rId9"/>
    <p:sldId id="10160" r:id="rId10"/>
    <p:sldId id="10317" r:id="rId11"/>
    <p:sldId id="10161" r:id="rId12"/>
    <p:sldId id="275" r:id="rId13"/>
    <p:sldId id="10300" r:id="rId14"/>
    <p:sldId id="10293" r:id="rId15"/>
    <p:sldId id="10294" r:id="rId16"/>
    <p:sldId id="10301" r:id="rId17"/>
    <p:sldId id="280" r:id="rId18"/>
    <p:sldId id="10315" r:id="rId19"/>
    <p:sldId id="283" r:id="rId20"/>
    <p:sldId id="10178" r:id="rId21"/>
    <p:sldId id="10168" r:id="rId22"/>
    <p:sldId id="10316" r:id="rId23"/>
    <p:sldId id="10170" r:id="rId24"/>
    <p:sldId id="391" r:id="rId25"/>
    <p:sldId id="286" r:id="rId26"/>
    <p:sldId id="293" r:id="rId27"/>
    <p:sldId id="289" r:id="rId28"/>
    <p:sldId id="10171" r:id="rId29"/>
    <p:sldId id="9697" r:id="rId30"/>
    <p:sldId id="9698" r:id="rId31"/>
    <p:sldId id="10164" r:id="rId32"/>
    <p:sldId id="10165" r:id="rId33"/>
    <p:sldId id="437" r:id="rId34"/>
    <p:sldId id="10303" r:id="rId35"/>
    <p:sldId id="10312" r:id="rId36"/>
    <p:sldId id="446" r:id="rId37"/>
    <p:sldId id="10258" r:id="rId38"/>
    <p:sldId id="448" r:id="rId39"/>
    <p:sldId id="10201" r:id="rId40"/>
    <p:sldId id="9495" r:id="rId41"/>
    <p:sldId id="582" r:id="rId42"/>
    <p:sldId id="583" r:id="rId43"/>
    <p:sldId id="10167" r:id="rId44"/>
    <p:sldId id="584" r:id="rId45"/>
    <p:sldId id="48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317"/>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5" autoAdjust="0"/>
    <p:restoredTop sz="94249" autoAdjust="0"/>
  </p:normalViewPr>
  <p:slideViewPr>
    <p:cSldViewPr snapToGrid="0">
      <p:cViewPr varScale="1">
        <p:scale>
          <a:sx n="76" d="100"/>
          <a:sy n="76" d="100"/>
        </p:scale>
        <p:origin x="907" y="67"/>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53"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25-09-2025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25-09-2025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10</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14</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 Id="rId3" Type="http://schemas.openxmlformats.org/officeDocument/2006/relationships/image" Target="../media/image35.png"/><Relationship Id="rId4" Type="http://schemas.microsoft.com/office/2007/relationships/hdphoto" Target="../media/hdphoto5.wdp"/><Relationship Id="rId5" Type="http://schemas.openxmlformats.org/officeDocument/2006/relationships/image" Target="../media/image36.png"/><Relationship Id="rId6"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 Id="rId3" Type="http://schemas.microsoft.com/office/2007/relationships/hdphoto" Target="../media/hdphoto6.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7.wdp"/><Relationship Id="rId4" Type="http://schemas.openxmlformats.org/officeDocument/2006/relationships/image" Target="../media/image44.png"/><Relationship Id="rId5" Type="http://schemas.microsoft.com/office/2007/relationships/hdphoto" Target="../media/hdphoto8.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 Id="rId3" Type="http://schemas.microsoft.com/office/2007/relationships/hdphoto" Target="../media/hdphoto6.wdp"/><Relationship Id="rId4" Type="http://schemas.openxmlformats.org/officeDocument/2006/relationships/chart" Target="../charts/char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2.png"/><Relationship Id="rId4" Type="http://schemas.microsoft.com/office/2007/relationships/hdphoto" Target="../media/hdphoto6.wdp"/><Relationship Id="rId5" Type="http://schemas.openxmlformats.org/officeDocument/2006/relationships/chart" Target="../charts/char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9.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 Id="rId3" Type="http://schemas.microsoft.com/office/2007/relationships/hdphoto" Target="../media/hdphoto10.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2.png"/><Relationship Id="rId6" Type="http://schemas.openxmlformats.org/officeDocument/2006/relationships/image" Target="../media/image53.GIF"/><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0" Type="http://schemas.microsoft.com/office/2007/relationships/hdphoto" Target="../media/hdphoto12.wdp"/><Relationship Id="rId11" Type="http://schemas.openxmlformats.org/officeDocument/2006/relationships/image" Target="../media/image57.png"/><Relationship Id="rId12" Type="http://schemas.microsoft.com/office/2007/relationships/hdphoto" Target="../media/hdphoto13.wdp"/><Relationship Id="rId13" Type="http://schemas.openxmlformats.org/officeDocument/2006/relationships/image" Target="../media/image58.png"/><Relationship Id="rId14" Type="http://schemas.microsoft.com/office/2007/relationships/hdphoto" Target="../media/hdphoto14.wdp"/><Relationship Id="rId15" Type="http://schemas.openxmlformats.org/officeDocument/2006/relationships/image" Target="../media/image59.png"/><Relationship Id="rId16"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1.png"/><Relationship Id="rId3" Type="http://schemas.openxmlformats.org/officeDocument/2006/relationships/image" Target="../media/image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3.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4.png"/><Relationship Id="rId7" Type="http://schemas.openxmlformats.org/officeDocument/2006/relationships/hyperlink" Target="https://www.facebook.com/STI4SDG/" TargetMode="External"/><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svg"/><Relationship Id="rId11" Type="http://schemas.openxmlformats.org/officeDocument/2006/relationships/image" Target="../media/image68.png"/><Relationship Id="rId12" Type="http://schemas.openxmlformats.org/officeDocument/2006/relationships/image" Target="../media/image69.svg"/><Relationship Id="rId13" Type="http://schemas.openxmlformats.org/officeDocument/2006/relationships/image" Target="../media/image70.png"/><Relationship Id="rId14" Type="http://schemas.openxmlformats.org/officeDocument/2006/relationships/image" Target="../media/image71.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(Deep Learning, Neural Networks), Natural Language Processing
By Application: Healthcare, Financial Services, Manufacturing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The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Toy Industries of Europe</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British Toy &amp; Hobby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U.S. Consumer Product Safety Commission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Play</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International Organization for Standardization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Safety Science</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GLOBAL TOY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valued at USD 2 Million in 2024, and is expected to reach USD 22 Million by 2032. The market shows a steady CAGR of 11% from 2025 to 2032. Digitalization, experiential play, sustainability, and licensing drive the global toy market; major players leverage omnichannel e‑commerce, IP franchises, and smart toys to capture demand, while customization, data-driven personalization, and educational STEAM offerings fuel growth — supply-chain resilience, regulatory compliance, and global localization shape competitiveness, indicating innovation-led expansion, plus strategic partnerships.</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TOY MARKET SIZE,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Digitalization: Rapid adoption of e-commerce platforms, augmented reality, and smart connected toys expands global reach, enables personalized experiences, and creates recurring revenue streams. Retailers and manufacturers use data analytics, AI-driven insights, and omnichannel fulfillment to optimize inventory, target consumers precisely, accelerate innovation, and scale cross-border distribution efficiently and reduce costs.
Regulatory harmonization: Consistent international safety standards, toy certification processes, and transparent compliance requirements lower market entry barriers, reduce testing duplication, and accelerate time-to-market. Governments, industry bodies, and laboratories collaborating on harmonized protocols enhance consumer trust, facilitate cross-border trade, and encourage innovation while protecting children through material, chemical, and labeling regulations.</a:t>
            </a:r>
          </a:p>
        </p:txBody>
      </p:sp>
    </p:spTree>
    <p:extLst>
      <p:ext uri="{BB962C8B-B14F-4D97-AF65-F5344CB8AC3E}">
        <p14:creationId xmlns:p14="http://schemas.microsoft.com/office/powerpoint/2010/main" val="3328772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99490" y="4205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899490" y="867551"/>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TOY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3"/>
          <a:stretch>
            <a:fillRect/>
          </a:stretch>
        </p:blipFill>
        <p:spPr>
          <a:xfrm>
            <a:off x="824758" y="1439523"/>
            <a:ext cx="10700702" cy="4913686"/>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2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Licensing partnerships and global intellectual property collaborations drive product relevance and shelf appeal. Iconic franchises such as Disney, Marvel and classic characters are leveraged by manufacturers like LEGO, Hasbro and Mattel to create cross generational play experiences. These alliances enable rapid concept development and retail visibility through coordinated storytelling across toys, television and films. Strategic licensing also lowers creative risk, allowing smaller studios and regional producers to access established audiences and extend brand narratives into new toy categories worldwide markets.
Digital platforms and interactive experiences reshape play behavior and product lifecycles with immersive content and user generated creativity. Companies collaborate with gaming ecosystems such as Nintendo and platforms like Roblox to bridge physical toys and virtual worlds, while franchises integrate branded experiences into live games and social spaces. Augmented reality initiatives like LEGO Hidden Side demonstrate how apps can enrich building play, and app enabled robots from specialist firms illustrate demand for connectivity that fosters extended engagement and digital interaction.
Rising emphasis on developmental learning steers demand toward educational and STEM focused toys that support skills such as coding, problem solving and creativity. Established providers like LeapFrog and LEGO Education supply concept driven sets, while newer entrants including Osmo and Sphero offer coding and robotics experiences designed for classroom and home use. Educators and parents increasingly prioritize toys with clear learning outcomes and safety standards, prompting manufacturers to integrate curriculum aligned content and certification processes into product design and packaging.
Sustainability considerations reshape sourcing, materials and packaging as consumers and regulators demand lower environmental impact and transparent supply chains. Global brands such as LEGO and Mattel pursue alternatives to traditional plastics and explore recycled, bio based and recyclable materials in product lines, while artisanal producers emphasize sustainably sourced wood and minimal packaging. Retailers respond by favoring certified suppliers and circular design principles, encouraging toys designed for repairability, modularity and extended life to reduce waste and align with evolving consumer ethics.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Digital Transformation and Licensing Fueling Toy Industry Innovation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Machine Learning</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1025956"/>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lnSpc>
                <a:spcPct val="100000"/>
              </a:lnSpc>
              <a:spcAft>
                <a:spcPts val="600"/>
              </a:spcAft>
              <a:marL val="635000"/>
              <a:indent val="-241300"/>
              <a:buChar char="○"/>
              <a:buFont typeface="Symbol"/>
              <a:buClr>
                <a:srgbClr val="000000"/>
              </a:buClr>
            </a:pPr>
            <a:r>
              <a:rPr sz="1000">
                <a:solidFill>
                  <a:srgbClr val="000000"/>
                </a:solidFill>
              </a:rPr>
              <a:t>Healthcare</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Financial Services</a:t>
            </a:r>
          </a:p>
          <a:p>
            <a:pPr algn="l" marL="190500" indent="-190500">
              <a:lnSpc>
                <a:spcPct val="100000"/>
              </a:lnSpc>
              <a:spcAft>
                <a:spcPts val="600"/>
              </a:spcAft>
              <a:marL val="635000"/>
              <a:indent val="-241300"/>
              <a:buChar char="○"/>
              <a:buFont typeface="Symbol"/>
              <a:buClr>
                <a:srgbClr val="000000"/>
              </a:buClr>
            </a:pPr>
            <a:r>
              <a:rPr sz="1000">
                <a:solidFill>
                  <a:srgbClr val="000000"/>
                </a:solidFill>
              </a:rPr>
              <a:t>Manufacturing</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Inclusive design for neurodiverse and special needs children is reshaping product development across the global toy market, prompting manufacturers to create sensory-friendly, accessible playthings. Companies like LEGO developed Braille Bricks to teach literacy for visually impaired children, while Mattel introduced dolls representing mobility devices and prosthetics. These tangible examples reflect a fact: mainstream brands increasingly embed accessibility goals into flagship portfolios. This shift is driven by advocacy, parental demand, and educational institutions prioritizing equal play opportunities for diverse developmental needs.
Design innovations focus on sensory modulation, clear structure, and predictable feedback to match neurodiverse learning profiles, incorporating tactile textures, reduced audio stimulation, and adjustable lighting. Companies such as Learning Resources created Autism Classroom Collections tailored for structured play, while the LEGO Foundation supports research into playful learning methods that benefit varied cognitive needs. These principles emphasize safety, clear affordances, and routine-based interaction. Pilot programs in schools and therapy centers report improved engagement when toys are adaptable for different sensory processing.
Retail and therapeutic ecosystems are adapting to inclusive toys, with occupational therapists integrating sensory kits into intervention plans and special education classrooms adopting products like LEGO Braille Bricks and Learning Resources' Autism Classroom Collections. Media representation also shifts expectations; Sesame Street introduced Julia, an autistic character, influencing toy manufacturers and parental demand. Specialist toy retailers and mainstream chains are increasingly curating accessible assortments, while training for caregivers and educators grows, ensuring toys are used therapeutically and not marketed as inclusive.
Strategic implications include deeper collaboration between manufacturers, therapists, and advocacy groups to co-design products that meet clinical and play needs, as seen with LEGO Foundation-funded studies and NGO input on accessibility. Certification frameworks and educator endorsements are emerging as trust signals, while brands investing in inclusive portfolios gain loyalty among families and institutions. The trend pressures R&amp;D to integrate universal design principles early, reduce stigma through representation, and create scalable manufacturing approaches that balance customization with mass-market affordability and longevity.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Inclusive Design Driving Neurodiverse Toy Market Growth</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Stringent global safety requirements and recurring high profile recalls raise compliance burdens for toy makers and retailers worldwide. Regulations enforced by national authorities demand rigorous testing, documentation, and supply chain traceability, prompting costly redesigns and delayed launches. High visibility incidents such as the Mattel recall over lead paint and magnet hazards have intensified scrutiny and consumer wariness, forcing brands to invest heavily in quality assurance and insurance, while smaller manufacturers struggle to meet standards without sacrificing innovation or margins overall.
Escalating compliance costs and extensive third party testing create entry barriers for emerging brands and artisanal toy makers. Retailer and marketplace policies increasingly require comprehensive safety dossiers and batch level certificates, compelling manufacturers to centralize production or absorb laboratory and logistics expenses. Suppliers in offshore manufacturing hubs face audit frequency increases and supplier qualification hurdles, while major retailers and online platforms promptly delist suspect products, illustrating how enforcement practices reshape sourcing strategies and limit assortment diversity for consumers global markets.
Safety driven constraints shape product design and limit use of small parts, magnets, and advanced materials, complicating creators' ability to deliver engaging experiences. Educational and electronic toy innovators encounter stricter enclosure and battery safety requirements, increasing time to market and reducing feature sets. Counterfeiters exploit demand for popular brands, with imitation figures and uncertified electronics undermining brand trust and prompting enforcement actions by rights holders. All of these developments raise the cost of innovation and strain collaborations with licensors globally.
Persistent safety incidents erode consumer confidence and increase legal and insurance burdens across the supply chain, prompting retailers to demand stronger indemnities and traceability assurances from suppliers. Lawsuits and class action threats elevate reputational risk for established manufacturers and licensors, while consumer advocacy groups amplify safety concerns through media coverage and testing reports. Insurance providers reassess coverage terms, pushing firms to adopt stricter quality controls. The resulting caution among buyers reduces experimental product introductions, slowing category renewal and competitive differentiation.</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Stringent Safety Regulations and Frequent High-Profile Recalls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GLOBAL TOY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TOY MARKET SIZE,  BY TECHNOLOGY,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TOY MARKET SIZE,  BY TECHNOLOGY, 2019-2032 (USD MILLION)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Global Toy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2435547996"/>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164,000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(USD)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391.04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APPLE INC.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802329404"/>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1976</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(USD)- 2024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391.04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164,000</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apple.com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participates in the global toy and games landscape primarily through its software and services ecosystem. The company curates kid‑friendly content via Apple Arcade and the App Store’s Family categories, backed by privacy features, parental controls, and Family Sharing. Partnerships with independent and established studios bring exclusive titles and classic brands to mobile and living‑room play. ARKit and visionOS enable spatial experiences on iPhone, iPad, and Apple Vision Pro, supporting educational and entertainment use cases for children. Developer funding, strict quality guidelines, and regular content updates underpin a subscription model that emphasizes safe gameplay, cross‑device continuity, and manageable spending for households.</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Apple Arcade is a subscription service offering access to a curated catalog of games across iPhone, iPad, Mac, Apple TV, and Apple Vision Pro. The service features no ads and no in‑app purchases. Family Sharing supports up to six users. Games span many genres, with regular updates and parental controls.</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Apple Arcade</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1">
                          <a:solidFill>
                            <a:srgbClr val="7030A0"/>
                          </a:solidFill>
                          <a:latin typeface="Poppins"/>
                        </a:defRPr>
                      </a:pPr>
                      <a:r>
                        <a:t>6. Global Toy Market Size by Technology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6.1. Machine Learning</a:t>
                      </a:r>
                    </a:p>
                  </a:txBody>
                  <a:tcPr>
                    <a:noFill/>
                    <a:lnL>
                      <a:noFill/>
                    </a:lnL>
                    <a:lnR>
                      <a:noFill/>
                    </a:lnR>
                    <a:lnT>
                      <a:noFill/>
                    </a:lnT>
                    <a:lnB>
                      <a:noFill/>
                    </a:lnB>
                  </a:tcPr>
                </a:tc>
                <a:tc>
                  <a:txBody>
                    <a:bodyPr/>
                    <a:lstStyle/>
                    <a:p>
                      <a:pPr>
                        <a:defRPr sz="1100" b="0">
                          <a:solidFill>
                            <a:srgbClr val="000000"/>
                          </a:solidFill>
                          <a:latin typeface="Poppins"/>
                        </a:defRPr>
                      </a:pPr>
                      <a:r>
                        <a:t>                    8.2.5. Italy</a:t>
                      </a:r>
                    </a:p>
                  </a:txBody>
                  <a:tcPr>
                    <a:noFill/>
                    <a:lnL>
                      <a:noFill/>
                    </a:lnL>
                    <a:lnR>
                      <a:noFill/>
                    </a:lnR>
                    <a:lnT>
                      <a:noFill/>
                    </a:lnT>
                    <a:lnB>
                      <a:noFill/>
                    </a:lnB>
                  </a:tcPr>
                </a:tc>
              </a:tr>
              <a:tr h="322729">
                <a:tc>
                  <a:txBody>
                    <a:bodyPr/>
                    <a:lstStyle/>
                    <a:p>
                      <a:pPr>
                        <a:defRPr sz="1100" b="0">
                          <a:solidFill>
                            <a:srgbClr val="000000"/>
                          </a:solidFill>
                          <a:latin typeface="Poppins"/>
                        </a:defRPr>
                      </a:pPr>
                      <a:r>
                        <a:t>                    6.1.1. Deep Learning</a:t>
                      </a:r>
                    </a:p>
                  </a:txBody>
                  <a:tcPr>
                    <a:noFill/>
                    <a:lnL>
                      <a:noFill/>
                    </a:lnL>
                    <a:lnR>
                      <a:noFill/>
                    </a:lnR>
                    <a:lnT>
                      <a:noFill/>
                    </a:lnT>
                    <a:lnB>
                      <a:noFill/>
                    </a:lnB>
                  </a:tcPr>
                </a:tc>
                <a:tc>
                  <a:txBody>
                    <a:bodyPr/>
                    <a:lstStyle/>
                    <a:p>
                      <a:pPr>
                        <a:defRPr sz="1100" b="0">
                          <a:solidFill>
                            <a:srgbClr val="000000"/>
                          </a:solidFill>
                          <a:latin typeface="Poppins"/>
                        </a:defRPr>
                      </a:pPr>
                      <a:r>
                        <a:t>                    8.2.6. Rest of Europe</a:t>
                      </a:r>
                    </a:p>
                  </a:txBody>
                  <a:tcPr>
                    <a:noFill/>
                    <a:lnL>
                      <a:noFill/>
                    </a:lnL>
                    <a:lnR>
                      <a:noFill/>
                    </a:lnR>
                    <a:lnT>
                      <a:noFill/>
                    </a:lnT>
                    <a:lnB>
                      <a:noFill/>
                    </a:lnB>
                  </a:tcPr>
                </a:tc>
              </a:tr>
              <a:tr h="322729">
                <a:tc>
                  <a:txBody>
                    <a:bodyPr/>
                    <a:lstStyle/>
                    <a:p>
                      <a:pPr>
                        <a:defRPr sz="1100" b="0">
                          <a:solidFill>
                            <a:srgbClr val="000000"/>
                          </a:solidFill>
                          <a:latin typeface="Poppins"/>
                        </a:defRPr>
                      </a:pPr>
                      <a:r>
                        <a:t>                    6.1.2. Neural Networks</a:t>
                      </a:r>
                    </a:p>
                  </a:txBody>
                  <a:tcPr>
                    <a:noFill/>
                    <a:lnL>
                      <a:noFill/>
                    </a:lnL>
                    <a:lnR>
                      <a:noFill/>
                    </a:lnR>
                    <a:lnT>
                      <a:noFill/>
                    </a:lnT>
                    <a:lnB>
                      <a:noFill/>
                    </a:lnB>
                  </a:tcPr>
                </a:tc>
                <a:tc>
                  <a:txBody>
                    <a:bodyPr/>
                    <a:lstStyle/>
                    <a:p>
                      <a:pPr>
                        <a:defRPr sz="1100" b="0">
                          <a:solidFill>
                            <a:srgbClr val="000000"/>
                          </a:solidFill>
                          <a:latin typeface="Poppins"/>
                        </a:defRPr>
                      </a:pPr>
                      <a:r>
                        <a:t>          8.3. Asia-Pacific (By Technology, By Application)</a:t>
                      </a:r>
                    </a:p>
                  </a:txBody>
                  <a:tcPr>
                    <a:noFill/>
                    <a:lnL>
                      <a:noFill/>
                    </a:lnL>
                    <a:lnR>
                      <a:noFill/>
                    </a:lnR>
                    <a:lnT>
                      <a:noFill/>
                    </a:lnT>
                    <a:lnB>
                      <a:noFill/>
                    </a:lnB>
                  </a:tcPr>
                </a:tc>
              </a:tr>
              <a:tr h="322729">
                <a:tc>
                  <a:txBody>
                    <a:bodyPr/>
                    <a:lstStyle/>
                    <a:p>
                      <a:pPr>
                        <a:defRPr sz="1100" b="0">
                          <a:solidFill>
                            <a:srgbClr val="000000"/>
                          </a:solidFill>
                          <a:latin typeface="Poppins"/>
                        </a:defRPr>
                      </a:pPr>
                      <a:r>
                        <a:t>          6.2. Natural Language Processing</a:t>
                      </a:r>
                    </a:p>
                  </a:txBody>
                  <a:tcPr>
                    <a:noFill/>
                    <a:lnL>
                      <a:noFill/>
                    </a:lnL>
                    <a:lnR>
                      <a:noFill/>
                    </a:lnR>
                    <a:lnT>
                      <a:noFill/>
                    </a:lnT>
                    <a:lnB>
                      <a:noFill/>
                    </a:lnB>
                  </a:tcPr>
                </a:tc>
                <a:tc>
                  <a:txBody>
                    <a:bodyPr/>
                    <a:lstStyle/>
                    <a:p>
                      <a:pPr>
                        <a:defRPr sz="1100" b="0">
                          <a:solidFill>
                            <a:srgbClr val="000000"/>
                          </a:solidFill>
                          <a:latin typeface="Poppins"/>
                        </a:defRPr>
                      </a:pPr>
                      <a:r>
                        <a:t>                    8.3.1. China</a:t>
                      </a:r>
                    </a:p>
                  </a:txBody>
                  <a:tcPr>
                    <a:noFill/>
                    <a:lnL>
                      <a:noFill/>
                    </a:lnL>
                    <a:lnR>
                      <a:noFill/>
                    </a:lnR>
                    <a:lnT>
                      <a:noFill/>
                    </a:lnT>
                    <a:lnB>
                      <a:noFill/>
                    </a:lnB>
                  </a:tcPr>
                </a:tc>
              </a:tr>
              <a:tr h="322729">
                <a:tc>
                  <a:txBody>
                    <a:bodyPr/>
                    <a:lstStyle/>
                    <a:p>
                      <a:pPr>
                        <a:defRPr sz="1100" b="1">
                          <a:solidFill>
                            <a:srgbClr val="7030A0"/>
                          </a:solidFill>
                          <a:latin typeface="Poppins"/>
                        </a:defRPr>
                      </a:pPr>
                      <a:r>
                        <a:t>7. Global Toy Market Size by Application (2019-2032)</a:t>
                      </a:r>
                    </a:p>
                  </a:txBody>
                  <a:tcPr>
                    <a:noFill/>
                    <a:lnL>
                      <a:noFill/>
                    </a:lnL>
                    <a:lnR>
                      <a:noFill/>
                    </a:lnR>
                    <a:lnT>
                      <a:noFill/>
                    </a:lnT>
                    <a:lnB>
                      <a:noFill/>
                    </a:lnB>
                  </a:tcPr>
                </a:tc>
                <a:tc>
                  <a:txBody>
                    <a:bodyPr/>
                    <a:lstStyle/>
                    <a:p>
                      <a:pPr>
                        <a:defRPr sz="1100" b="0">
                          <a:solidFill>
                            <a:srgbClr val="000000"/>
                          </a:solidFill>
                          <a:latin typeface="Poppins"/>
                        </a:defRPr>
                      </a:pPr>
                      <a:r>
                        <a:t>                    8.3.2. India</a:t>
                      </a:r>
                    </a:p>
                  </a:txBody>
                  <a:tcPr>
                    <a:noFill/>
                    <a:lnL>
                      <a:noFill/>
                    </a:lnL>
                    <a:lnR>
                      <a:noFill/>
                    </a:lnR>
                    <a:lnT>
                      <a:noFill/>
                    </a:lnT>
                    <a:lnB>
                      <a:noFill/>
                    </a:lnB>
                  </a:tcPr>
                </a:tc>
              </a:tr>
              <a:tr h="322729">
                <a:tc>
                  <a:txBody>
                    <a:bodyPr/>
                    <a:lstStyle/>
                    <a:p>
                      <a:pPr>
                        <a:defRPr sz="1100" b="0">
                          <a:solidFill>
                            <a:srgbClr val="000000"/>
                          </a:solidFill>
                          <a:latin typeface="Poppins"/>
                        </a:defRPr>
                      </a:pPr>
                      <a:r>
                        <a:t>          7.1. Healthcare</a:t>
                      </a:r>
                    </a:p>
                  </a:txBody>
                  <a:tcPr>
                    <a:noFill/>
                    <a:lnL>
                      <a:noFill/>
                    </a:lnL>
                    <a:lnR>
                      <a:noFill/>
                    </a:lnR>
                    <a:lnT>
                      <a:noFill/>
                    </a:lnT>
                    <a:lnB>
                      <a:noFill/>
                    </a:lnB>
                  </a:tcPr>
                </a:tc>
                <a:tc>
                  <a:txBody>
                    <a:bodyPr/>
                    <a:lstStyle/>
                    <a:p>
                      <a:pPr>
                        <a:defRPr sz="1100" b="0">
                          <a:solidFill>
                            <a:srgbClr val="000000"/>
                          </a:solidFill>
                          <a:latin typeface="Poppins"/>
                        </a:defRPr>
                      </a:pPr>
                      <a:r>
                        <a:t>                    8.3.3. Japan</a:t>
                      </a:r>
                    </a:p>
                  </a:txBody>
                  <a:tcPr>
                    <a:noFill/>
                    <a:lnL>
                      <a:noFill/>
                    </a:lnL>
                    <a:lnR>
                      <a:noFill/>
                    </a:lnR>
                    <a:lnT>
                      <a:noFill/>
                    </a:lnT>
                    <a:lnB>
                      <a:noFill/>
                    </a:lnB>
                  </a:tcPr>
                </a:tc>
              </a:tr>
              <a:tr h="322729">
                <a:tc>
                  <a:txBody>
                    <a:bodyPr/>
                    <a:lstStyle/>
                    <a:p>
                      <a:pPr>
                        <a:defRPr sz="1100" b="0">
                          <a:solidFill>
                            <a:srgbClr val="000000"/>
                          </a:solidFill>
                          <a:latin typeface="Poppins"/>
                        </a:defRPr>
                      </a:pPr>
                      <a:r>
                        <a:t>          7.2. Financial Services</a:t>
                      </a:r>
                    </a:p>
                  </a:txBody>
                  <a:tcPr>
                    <a:noFill/>
                    <a:lnL>
                      <a:noFill/>
                    </a:lnL>
                    <a:lnR>
                      <a:noFill/>
                    </a:lnR>
                    <a:lnT>
                      <a:noFill/>
                    </a:lnT>
                    <a:lnB>
                      <a:noFill/>
                    </a:lnB>
                  </a:tcPr>
                </a:tc>
                <a:tc>
                  <a:txBody>
                    <a:bodyPr/>
                    <a:lstStyle/>
                    <a:p>
                      <a:pPr>
                        <a:defRPr sz="1100" b="0">
                          <a:solidFill>
                            <a:srgbClr val="000000"/>
                          </a:solidFill>
                          <a:latin typeface="Poppins"/>
                        </a:defRPr>
                      </a:pPr>
                      <a:r>
                        <a:t>                    8.3.4. South Korea</a:t>
                      </a:r>
                    </a:p>
                  </a:txBody>
                  <a:tcPr>
                    <a:noFill/>
                    <a:lnL>
                      <a:noFill/>
                    </a:lnL>
                    <a:lnR>
                      <a:noFill/>
                    </a:lnR>
                    <a:lnT>
                      <a:noFill/>
                    </a:lnT>
                    <a:lnB>
                      <a:noFill/>
                    </a:lnB>
                  </a:tcPr>
                </a:tc>
              </a:tr>
              <a:tr h="322729">
                <a:tc>
                  <a:txBody>
                    <a:bodyPr/>
                    <a:lstStyle/>
                    <a:p>
                      <a:pPr>
                        <a:defRPr sz="1100" b="0">
                          <a:solidFill>
                            <a:srgbClr val="000000"/>
                          </a:solidFill>
                          <a:latin typeface="Poppins"/>
                        </a:defRPr>
                      </a:pPr>
                      <a:r>
                        <a:t>          7.3. Manufacturing</a:t>
                      </a:r>
                    </a:p>
                  </a:txBody>
                  <a:tcPr>
                    <a:noFill/>
                    <a:lnL>
                      <a:noFill/>
                    </a:lnL>
                    <a:lnR>
                      <a:noFill/>
                    </a:lnR>
                    <a:lnT>
                      <a:noFill/>
                    </a:lnT>
                    <a:lnB>
                      <a:noFill/>
                    </a:lnB>
                  </a:tcPr>
                </a:tc>
                <a:tc>
                  <a:txBody>
                    <a:bodyPr/>
                    <a:lstStyle/>
                    <a:p>
                      <a:pPr>
                        <a:defRPr sz="1100" b="0">
                          <a:solidFill>
                            <a:srgbClr val="000000"/>
                          </a:solidFill>
                          <a:latin typeface="Poppins"/>
                        </a:defRPr>
                      </a:pPr>
                      <a:r>
                        <a:t>                    8.3.5. Rest of Asia Pacific</a:t>
                      </a:r>
                    </a:p>
                  </a:txBody>
                  <a:tcPr>
                    <a:noFill/>
                    <a:lnL>
                      <a:noFill/>
                    </a:lnL>
                    <a:lnR>
                      <a:noFill/>
                    </a:lnR>
                    <a:lnT>
                      <a:noFill/>
                    </a:lnT>
                    <a:lnB>
                      <a:noFill/>
                    </a:lnB>
                  </a:tcPr>
                </a:tc>
              </a:tr>
              <a:tr h="322729">
                <a:tc>
                  <a:txBody>
                    <a:bodyPr/>
                    <a:lstStyle/>
                    <a:p>
                      <a:pPr>
                        <a:defRPr sz="1100" b="1">
                          <a:solidFill>
                            <a:srgbClr val="7030A0"/>
                          </a:solidFill>
                          <a:latin typeface="Poppins"/>
                        </a:defRPr>
                      </a:pPr>
                      <a:r>
                        <a:t>8. Global Toy Market Size by Region (2019-2032)</a:t>
                      </a:r>
                    </a:p>
                  </a:txBody>
                  <a:tcPr>
                    <a:noFill/>
                    <a:lnL>
                      <a:noFill/>
                    </a:lnL>
                    <a:lnR>
                      <a:noFill/>
                    </a:lnR>
                    <a:lnT>
                      <a:noFill/>
                    </a:lnT>
                    <a:lnB>
                      <a:noFill/>
                    </a:lnB>
                  </a:tcPr>
                </a:tc>
                <a:tc>
                  <a:txBody>
                    <a:bodyPr/>
                    <a:lstStyle/>
                    <a:p>
                      <a:pPr>
                        <a:defRPr sz="1100" b="0">
                          <a:solidFill>
                            <a:srgbClr val="000000"/>
                          </a:solidFill>
                          <a:latin typeface="Poppins"/>
                        </a:defRPr>
                      </a:pPr>
                      <a:r>
                        <a:t>          8.4. Latin America (By Technology, By Application)</a:t>
                      </a:r>
                    </a:p>
                  </a:txBody>
                  <a:tcPr>
                    <a:noFill/>
                    <a:lnL>
                      <a:noFill/>
                    </a:lnL>
                    <a:lnR>
                      <a:noFill/>
                    </a:lnR>
                    <a:lnT>
                      <a:noFill/>
                    </a:lnT>
                    <a:lnB>
                      <a:noFill/>
                    </a:lnB>
                  </a:tcPr>
                </a:tc>
              </a:tr>
              <a:tr h="322729">
                <a:tc>
                  <a:txBody>
                    <a:bodyPr/>
                    <a:lstStyle/>
                    <a:p>
                      <a:pPr>
                        <a:defRPr sz="1100" b="0">
                          <a:solidFill>
                            <a:srgbClr val="000000"/>
                          </a:solidFill>
                          <a:latin typeface="P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ppins"/>
                        </a:defRPr>
                      </a:pPr>
                      <a:r>
                        <a:t>                    8.4.1. Brazil</a:t>
                      </a:r>
                    </a:p>
                  </a:txBody>
                  <a:tcPr>
                    <a:noFill/>
                    <a:lnL>
                      <a:noFill/>
                    </a:lnL>
                    <a:lnR>
                      <a:noFill/>
                    </a:lnR>
                    <a:lnT>
                      <a:noFill/>
                    </a:lnT>
                    <a:lnB>
                      <a:noFill/>
                    </a:lnB>
                  </a:tcPr>
                </a:tc>
              </a:tr>
              <a:tr h="322729">
                <a:tc>
                  <a:txBody>
                    <a:bodyPr/>
                    <a:lstStyle/>
                    <a:p>
                      <a:pPr>
                        <a:defRPr sz="1100" b="0">
                          <a:solidFill>
                            <a:srgbClr val="000000"/>
                          </a:solidFill>
                          <a:latin typeface="Poppins"/>
                        </a:defRPr>
                      </a:pPr>
                      <a:r>
                        <a:t>                    8.1.1. US</a:t>
                      </a:r>
                    </a:p>
                  </a:txBody>
                  <a:tcPr>
                    <a:noFill/>
                    <a:lnL>
                      <a:noFill/>
                    </a:lnL>
                    <a:lnR>
                      <a:noFill/>
                    </a:lnR>
                    <a:lnT>
                      <a:noFill/>
                    </a:lnT>
                    <a:lnB>
                      <a:noFill/>
                    </a:lnB>
                  </a:tcPr>
                </a:tc>
                <a:tc>
                  <a:txBody>
                    <a:bodyPr/>
                    <a:lstStyle/>
                    <a:p>
                      <a:pPr>
                        <a:defRPr sz="1100" b="0">
                          <a:solidFill>
                            <a:srgbClr val="000000"/>
                          </a:solidFill>
                          <a:latin typeface="Poppins"/>
                        </a:defRPr>
                      </a:pPr>
                      <a:r>
                        <a:t>                    8.4.2. Mexico</a:t>
                      </a:r>
                    </a:p>
                  </a:txBody>
                  <a:tcPr>
                    <a:noFill/>
                    <a:lnL>
                      <a:noFill/>
                    </a:lnL>
                    <a:lnR>
                      <a:noFill/>
                    </a:lnR>
                    <a:lnT>
                      <a:noFill/>
                    </a:lnT>
                    <a:lnB>
                      <a:noFill/>
                    </a:lnB>
                  </a:tcPr>
                </a:tc>
              </a:tr>
              <a:tr h="322729">
                <a:tc>
                  <a:txBody>
                    <a:bodyPr/>
                    <a:lstStyle/>
                    <a:p>
                      <a:pPr>
                        <a:defRPr sz="1100" b="0">
                          <a:solidFill>
                            <a:srgbClr val="000000"/>
                          </a:solidFill>
                          <a:latin typeface="Poppins"/>
                        </a:defRPr>
                      </a:pPr>
                      <a:r>
                        <a:t>                    8.1.2. Canada</a:t>
                      </a:r>
                    </a:p>
                  </a:txBody>
                  <a:tcPr>
                    <a:noFill/>
                    <a:lnL>
                      <a:noFill/>
                    </a:lnL>
                    <a:lnR>
                      <a:noFill/>
                    </a:lnR>
                    <a:lnT>
                      <a:noFill/>
                    </a:lnT>
                    <a:lnB>
                      <a:noFill/>
                    </a:lnB>
                  </a:tcPr>
                </a:tc>
                <a:tc>
                  <a:txBody>
                    <a:bodyPr/>
                    <a:lstStyle/>
                    <a:p>
                      <a:pPr>
                        <a:defRPr sz="1100" b="0">
                          <a:solidFill>
                            <a:srgbClr val="000000"/>
                          </a:solidFill>
                          <a:latin typeface="Poppins"/>
                        </a:defRPr>
                      </a:pPr>
                      <a:r>
                        <a:t>                    8.4.3.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ppins"/>
                        </a:defRPr>
                      </a:pPr>
                      <a:r>
                        <a:t>          8.5. Middle East &amp; Africa (By Technology, By Application)</a:t>
                      </a:r>
                    </a:p>
                  </a:txBody>
                  <a:tcPr>
                    <a:noFill/>
                    <a:lnL>
                      <a:noFill/>
                    </a:lnL>
                    <a:lnR>
                      <a:noFill/>
                    </a:lnR>
                    <a:lnT>
                      <a:noFill/>
                    </a:lnT>
                    <a:lnB>
                      <a:noFill/>
                    </a:lnB>
                  </a:tcPr>
                </a:tc>
              </a:tr>
              <a:tr h="322729">
                <a:tc>
                  <a:txBody>
                    <a:bodyPr/>
                    <a:lstStyle/>
                    <a:p>
                      <a:pPr>
                        <a:defRPr sz="1100" b="0">
                          <a:solidFill>
                            <a:srgbClr val="000000"/>
                          </a:solidFill>
                          <a:latin typeface="Poppins"/>
                        </a:defRPr>
                      </a:pPr>
                      <a:r>
                        <a:t>                    8.2.1. UK</a:t>
                      </a:r>
                    </a:p>
                  </a:txBody>
                  <a:tcPr>
                    <a:noFill/>
                    <a:lnL>
                      <a:noFill/>
                    </a:lnL>
                    <a:lnR>
                      <a:noFill/>
                    </a:lnR>
                    <a:lnT>
                      <a:noFill/>
                    </a:lnT>
                    <a:lnB>
                      <a:noFill/>
                    </a:lnB>
                  </a:tcPr>
                </a:tc>
                <a:tc>
                  <a:txBody>
                    <a:bodyPr/>
                    <a:lstStyle/>
                    <a:p>
                      <a:pPr>
                        <a:defRPr sz="1100" b="0">
                          <a:solidFill>
                            <a:srgbClr val="000000"/>
                          </a:solidFill>
                          <a:latin typeface="Poppins"/>
                        </a:defRPr>
                      </a:pPr>
                      <a:r>
                        <a:t>                    8.5.1.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8.2.2. Germany</a:t>
                      </a:r>
                    </a:p>
                  </a:txBody>
                  <a:tcPr>
                    <a:noFill/>
                    <a:lnL>
                      <a:noFill/>
                    </a:lnL>
                    <a:lnR>
                      <a:noFill/>
                    </a:lnR>
                    <a:lnT>
                      <a:noFill/>
                    </a:lnT>
                    <a:lnB>
                      <a:noFill/>
                    </a:lnB>
                  </a:tcPr>
                </a:tc>
                <a:tc>
                  <a:txBody>
                    <a:bodyPr/>
                    <a:lstStyle/>
                    <a:p>
                      <a:pPr>
                        <a:defRPr sz="1100" b="0">
                          <a:solidFill>
                            <a:srgbClr val="000000"/>
                          </a:solidFill>
                          <a:latin typeface="Poppins"/>
                        </a:defRPr>
                      </a:pPr>
                      <a:r>
                        <a:t>                    8.5.2.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8.2.3. Spain</a:t>
                      </a:r>
                    </a:p>
                  </a:txBody>
                  <a:tcPr>
                    <a:noFill/>
                    <a:lnL>
                      <a:noFill/>
                    </a:lnL>
                    <a:lnR>
                      <a:noFill/>
                    </a:lnR>
                    <a:lnT>
                      <a:noFill/>
                    </a:lnT>
                    <a:lnB>
                      <a:noFill/>
                    </a:lnB>
                  </a:tcPr>
                </a:tc>
                <a:tc>
                  <a:txBody>
                    <a:bodyPr/>
                    <a:lstStyle/>
                    <a:p>
                      <a:pPr>
                        <a:defRPr sz="1100" b="0">
                          <a:solidFill>
                            <a:srgbClr val="000000"/>
                          </a:solidFill>
                          <a:latin typeface="Poppins"/>
                        </a:defRPr>
                      </a:pPr>
                      <a:r>
                        <a:t>                    8.5.3. Rest of Middle East &amp; Africa</a:t>
                      </a:r>
                    </a:p>
                  </a:txBody>
                  <a:tcPr>
                    <a:noFill/>
                    <a:lnL>
                      <a:noFill/>
                    </a:lnL>
                    <a:lnR>
                      <a:noFill/>
                    </a:lnR>
                    <a:lnT>
                      <a:noFill/>
                    </a:lnT>
                    <a:lnB>
                      <a:noFill/>
                    </a:lnB>
                  </a:tcPr>
                </a:tc>
              </a:tr>
              <a:tr h="322736">
                <a:tc>
                  <a:txBody>
                    <a:bodyPr/>
                    <a:lstStyle/>
                    <a:p>
                      <a:pPr>
                        <a:defRPr sz="1100" b="0">
                          <a:solidFill>
                            <a:srgbClr val="000000"/>
                          </a:solidFill>
                          <a:latin typeface="Poppins"/>
                        </a:defRPr>
                      </a:pPr>
                      <a:r>
                        <a:t>                    8.2.4. France</a:t>
                      </a:r>
                    </a:p>
                  </a:txBody>
                  <a:tcPr>
                    <a:noFill/>
                    <a:lnL>
                      <a:noFill/>
                    </a:lnL>
                    <a:lnR>
                      <a:noFill/>
                    </a:lnR>
                    <a:lnT>
                      <a:noFill/>
                    </a:lnT>
                    <a:lnB>
                      <a:noFill/>
                    </a:lnB>
                  </a:tcPr>
                </a:tc>
                <a:tc>
                  <a:txBody>
                    <a:bodyPr/>
                    <a:lstStyle/>
                    <a:p>
                      <a:pPr>
                        <a:defRPr sz="1100" b="1">
                          <a:solidFill>
                            <a:srgbClr val="7030A0"/>
                          </a:solidFill>
                          <a:latin typeface="Poppins"/>
                        </a:defRPr>
                      </a:pPr>
                      <a:r>
                        <a:t>9. Competitive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9.1. Competitive Dashboard</a:t>
                      </a:r>
                    </a:p>
                  </a:txBody>
                  <a:tcPr>
                    <a:noFill/>
                    <a:lnL>
                      <a:noFill/>
                    </a:lnL>
                    <a:lnR>
                      <a:noFill/>
                    </a:lnR>
                    <a:lnT>
                      <a:noFill/>
                    </a:lnT>
                    <a:lnB>
                      <a:noFill/>
                    </a:lnB>
                  </a:tcPr>
                </a:tc>
                <a:tc>
                  <a:txBody>
                    <a:bodyPr/>
                    <a:lstStyle/>
                    <a:p>
                      <a:pPr>
                        <a:defRPr sz="1100" b="0">
                          <a:solidFill>
                            <a:srgbClr val="000000"/>
                          </a:solidFill>
                          <a:latin typeface="Poppins"/>
                        </a:defRPr>
                      </a:pPr>
                      <a:r>
                        <a:t>          10.7. Alphabet Inc.</a:t>
                      </a:r>
                    </a:p>
                  </a:txBody>
                  <a:tcPr>
                    <a:noFill/>
                    <a:lnL>
                      <a:noFill/>
                    </a:lnL>
                    <a:lnR>
                      <a:noFill/>
                    </a:lnR>
                    <a:lnT>
                      <a:noFill/>
                    </a:lnT>
                    <a:lnB>
                      <a:noFill/>
                    </a:lnB>
                  </a:tcPr>
                </a:tc>
              </a:tr>
              <a:tr h="322729">
                <a:tc>
                  <a:txBody>
                    <a:bodyPr/>
                    <a:lstStyle/>
                    <a:p>
                      <a:pPr>
                        <a:defRPr sz="1100" b="0">
                          <a:solidFill>
                            <a:srgbClr val="000000"/>
                          </a:solidFill>
                          <a:latin typeface="Poppins"/>
                        </a:defRPr>
                      </a:pPr>
                      <a:r>
                        <a:t>          9.2. Market Positioning of Key Players, 2024</a:t>
                      </a:r>
                    </a:p>
                  </a:txBody>
                  <a:tcPr>
                    <a:noFill/>
                    <a:lnL>
                      <a:noFill/>
                    </a:lnL>
                    <a:lnR>
                      <a:noFill/>
                    </a:lnR>
                    <a:lnT>
                      <a:noFill/>
                    </a:lnT>
                    <a:lnB>
                      <a:noFill/>
                    </a:lnB>
                  </a:tcPr>
                </a:tc>
                <a:tc>
                  <a:txBody>
                    <a:bodyPr/>
                    <a:lstStyle/>
                    <a:p>
                      <a:pPr>
                        <a:defRPr sz="1100" b="0">
                          <a:solidFill>
                            <a:srgbClr val="000000"/>
                          </a:solidFill>
                          <a:latin typeface="Poppins"/>
                        </a:defRPr>
                      </a:pPr>
                      <a:r>
                        <a:t>          10.8. Amazon.com Inc.</a:t>
                      </a:r>
                    </a:p>
                  </a:txBody>
                  <a:tcPr>
                    <a:noFill/>
                    <a:lnL>
                      <a:noFill/>
                    </a:lnL>
                    <a:lnR>
                      <a:noFill/>
                    </a:lnR>
                    <a:lnT>
                      <a:noFill/>
                    </a:lnT>
                    <a:lnB>
                      <a:noFill/>
                    </a:lnB>
                  </a:tcPr>
                </a:tc>
              </a:tr>
              <a:tr h="322729">
                <a:tc>
                  <a:txBody>
                    <a:bodyPr/>
                    <a:lstStyle/>
                    <a:p>
                      <a:pPr>
                        <a:defRPr sz="1100" b="0">
                          <a:solidFill>
                            <a:srgbClr val="000000"/>
                          </a:solidFill>
                          <a:latin typeface="Poppins"/>
                        </a:defRPr>
                      </a:pPr>
                      <a:r>
                        <a:t>          9.3. Strategies Adopted by Key Market Players</a:t>
                      </a:r>
                    </a:p>
                  </a:txBody>
                  <a:tcPr>
                    <a:noFill/>
                    <a:lnL>
                      <a:noFill/>
                    </a:lnL>
                    <a:lnR>
                      <a:noFill/>
                    </a:lnR>
                    <a:lnT>
                      <a:noFill/>
                    </a:lnT>
                    <a:lnB>
                      <a:noFill/>
                    </a:lnB>
                  </a:tcPr>
                </a:tc>
                <a:tc>
                  <a:txBody>
                    <a:bodyPr/>
                    <a:lstStyle/>
                    <a:p>
                      <a:pPr>
                        <a:defRPr sz="1100" b="0">
                          <a:solidFill>
                            <a:srgbClr val="000000"/>
                          </a:solidFill>
                          <a:latin typeface="Poppins"/>
                        </a:defRPr>
                      </a:pPr>
                      <a:r>
                        <a:t>          10.9. Tesla Inc.Apple Inc.</a:t>
                      </a:r>
                    </a:p>
                  </a:txBody>
                  <a:tcPr>
                    <a:noFill/>
                    <a:lnL>
                      <a:noFill/>
                    </a:lnL>
                    <a:lnR>
                      <a:noFill/>
                    </a:lnR>
                    <a:lnT>
                      <a:noFill/>
                    </a:lnT>
                    <a:lnB>
                      <a:noFill/>
                    </a:lnB>
                  </a:tcPr>
                </a:tc>
              </a:tr>
              <a:tr h="322729">
                <a:tc>
                  <a:txBody>
                    <a:bodyPr/>
                    <a:lstStyle/>
                    <a:p>
                      <a:pPr>
                        <a:defRPr sz="1100" b="0">
                          <a:solidFill>
                            <a:srgbClr val="000000"/>
                          </a:solidFill>
                          <a:latin typeface="Poppins"/>
                        </a:defRPr>
                      </a:pPr>
                      <a:r>
                        <a:t>          9.4. Recent Developments in the Market</a:t>
                      </a:r>
                    </a:p>
                  </a:txBody>
                  <a:tcPr>
                    <a:noFill/>
                    <a:lnL>
                      <a:noFill/>
                    </a:lnL>
                    <a:lnR>
                      <a:noFill/>
                    </a:lnR>
                    <a:lnT>
                      <a:noFill/>
                    </a:lnT>
                    <a:lnB>
                      <a:noFill/>
                    </a:lnB>
                  </a:tcPr>
                </a:tc>
                <a:tc>
                  <a:txBody>
                    <a:bodyPr/>
                    <a:lstStyle/>
                    <a:p>
                      <a:pPr>
                        <a:defRPr sz="1100" b="0">
                          <a:solidFill>
                            <a:srgbClr val="000000"/>
                          </a:solidFill>
                          <a:latin typeface="Poppins"/>
                        </a:defRPr>
                      </a:pPr>
                      <a:r>
                        <a:t>          10.10. Microsoft Corporation</a:t>
                      </a:r>
                    </a:p>
                  </a:txBody>
                  <a:tcPr>
                    <a:noFill/>
                    <a:lnL>
                      <a:noFill/>
                    </a:lnL>
                    <a:lnR>
                      <a:noFill/>
                    </a:lnR>
                    <a:lnT>
                      <a:noFill/>
                    </a:lnT>
                    <a:lnB>
                      <a:noFill/>
                    </a:lnB>
                  </a:tcPr>
                </a:tc>
              </a:tr>
              <a:tr h="322729">
                <a:tc>
                  <a:txBody>
                    <a:bodyPr/>
                    <a:lstStyle/>
                    <a:p>
                      <a:pPr>
                        <a:defRPr sz="1100" b="0">
                          <a:solidFill>
                            <a:srgbClr val="000000"/>
                          </a:solidFill>
                          <a:latin typeface="Poppins"/>
                        </a:defRPr>
                      </a:pPr>
                      <a:r>
                        <a:t>          9.5. Company Market Share Analysis, 2024</a:t>
                      </a:r>
                    </a:p>
                  </a:txBody>
                  <a:tcPr>
                    <a:noFill/>
                    <a:lnL>
                      <a:noFill/>
                    </a:lnL>
                    <a:lnR>
                      <a:noFill/>
                    </a:lnR>
                    <a:lnT>
                      <a:noFill/>
                    </a:lnT>
                    <a:lnB>
                      <a:noFill/>
                    </a:lnB>
                  </a:tcPr>
                </a:tc>
                <a:tc>
                  <a:txBody>
                    <a:bodyPr/>
                    <a:lstStyle/>
                    <a:p>
                      <a:pPr>
                        <a:defRPr sz="1100" b="0">
                          <a:solidFill>
                            <a:srgbClr val="000000"/>
                          </a:solidFill>
                          <a:latin typeface="Poppins"/>
                        </a:defRPr>
                      </a:pPr>
                      <a:r>
                        <a:t>          10.11. Alphabet Inc.</a:t>
                      </a:r>
                    </a:p>
                  </a:txBody>
                  <a:tcPr>
                    <a:noFill/>
                    <a:lnL>
                      <a:noFill/>
                    </a:lnL>
                    <a:lnR>
                      <a:noFill/>
                    </a:lnR>
                    <a:lnT>
                      <a:noFill/>
                    </a:lnT>
                    <a:lnB>
                      <a:noFill/>
                    </a:lnB>
                  </a:tcPr>
                </a:tc>
              </a:tr>
              <a:tr h="322729">
                <a:tc>
                  <a:txBody>
                    <a:bodyPr/>
                    <a:lstStyle/>
                    <a:p>
                      <a:pPr>
                        <a:defRPr sz="1100" b="1">
                          <a:solidFill>
                            <a:srgbClr val="7030A0"/>
                          </a:solidFill>
                          <a:latin typeface="Poppins"/>
                        </a:defRPr>
                      </a:pPr>
                      <a:r>
                        <a:t>10. Key Company Profiles</a:t>
                      </a:r>
                    </a:p>
                  </a:txBody>
                  <a:tcPr>
                    <a:noFill/>
                    <a:lnL>
                      <a:noFill/>
                    </a:lnL>
                    <a:lnR>
                      <a:noFill/>
                    </a:lnR>
                    <a:lnT>
                      <a:noFill/>
                    </a:lnT>
                    <a:lnB>
                      <a:noFill/>
                    </a:lnB>
                  </a:tcPr>
                </a:tc>
                <a:tc>
                  <a:txBody>
                    <a:bodyPr/>
                    <a:lstStyle/>
                    <a:p>
                      <a:pPr>
                        <a:defRPr sz="1100" b="0">
                          <a:solidFill>
                            <a:srgbClr val="000000"/>
                          </a:solidFill>
                          <a:latin typeface="Poppins"/>
                        </a:defRPr>
                      </a:pPr>
                      <a:r>
                        <a:t>          10.12. Amazon.com Inc.</a:t>
                      </a:r>
                    </a:p>
                  </a:txBody>
                  <a:tcPr>
                    <a:noFill/>
                    <a:lnL>
                      <a:noFill/>
                    </a:lnL>
                    <a:lnR>
                      <a:noFill/>
                    </a:lnR>
                    <a:lnT>
                      <a:noFill/>
                    </a:lnT>
                    <a:lnB>
                      <a:noFill/>
                    </a:lnB>
                  </a:tcPr>
                </a:tc>
              </a:tr>
              <a:tr h="322729">
                <a:tc>
                  <a:txBody>
                    <a:bodyPr/>
                    <a:lstStyle/>
                    <a:p>
                      <a:pPr>
                        <a:defRPr sz="1100" b="0">
                          <a:solidFill>
                            <a:srgbClr val="000000"/>
                          </a:solidFill>
                          <a:latin typeface="Poppins"/>
                        </a:defRPr>
                      </a:pPr>
                      <a:r>
                        <a:t>          10.1. Apple Inc.</a:t>
                      </a:r>
                    </a:p>
                  </a:txBody>
                  <a:tcPr>
                    <a:noFill/>
                    <a:lnL>
                      <a:noFill/>
                    </a:lnL>
                    <a:lnR>
                      <a:noFill/>
                    </a:lnR>
                    <a:lnT>
                      <a:noFill/>
                    </a:lnT>
                    <a:lnB>
                      <a:noFill/>
                    </a:lnB>
                  </a:tcPr>
                </a:tc>
                <a:tc>
                  <a:txBody>
                    <a:bodyPr/>
                    <a:lstStyle/>
                    <a:p>
                      <a:pPr>
                        <a:defRPr sz="1100" b="0">
                          <a:solidFill>
                            <a:srgbClr val="000000"/>
                          </a:solidFill>
                          <a:latin typeface="Poppins"/>
                        </a:defRPr>
                      </a:pPr>
                      <a:r>
                        <a:t>          10.13. Tesla Inc.Apple Inc.</a:t>
                      </a:r>
                    </a:p>
                  </a:txBody>
                  <a:tcPr>
                    <a:noFill/>
                    <a:lnL>
                      <a:noFill/>
                    </a:lnL>
                    <a:lnR>
                      <a:noFill/>
                    </a:lnR>
                    <a:lnT>
                      <a:noFill/>
                    </a:lnT>
                    <a:lnB>
                      <a:noFill/>
                    </a:lnB>
                  </a:tcPr>
                </a:tc>
              </a:tr>
              <a:tr h="322729">
                <a:tc>
                  <a:txBody>
                    <a:bodyPr/>
                    <a:lstStyle/>
                    <a:p>
                      <a:pPr>
                        <a:defRPr sz="1100" b="0">
                          <a:solidFill>
                            <a:srgbClr val="000000"/>
                          </a:solidFill>
                          <a:latin typeface="Poppins"/>
                        </a:defRPr>
                      </a:pPr>
                      <a:r>
                        <a:t>                    10.1.1. Company Overview</a:t>
                      </a:r>
                    </a:p>
                  </a:txBody>
                  <a:tcPr>
                    <a:noFill/>
                    <a:lnL>
                      <a:noFill/>
                    </a:lnL>
                    <a:lnR>
                      <a:noFill/>
                    </a:lnR>
                    <a:lnT>
                      <a:noFill/>
                    </a:lnT>
                    <a:lnB>
                      <a:noFill/>
                    </a:lnB>
                  </a:tcPr>
                </a:tc>
                <a:tc>
                  <a:txBody>
                    <a:bodyPr/>
                    <a:lstStyle/>
                    <a:p>
                      <a:pPr>
                        <a:defRPr sz="1100" b="0">
                          <a:solidFill>
                            <a:srgbClr val="000000"/>
                          </a:solidFill>
                          <a:latin typeface="Poppins"/>
                        </a:defRPr>
                      </a:pPr>
                      <a:r>
                        <a:t>          10.14. Microsoft Corporation</a:t>
                      </a:r>
                    </a:p>
                  </a:txBody>
                  <a:tcPr>
                    <a:noFill/>
                    <a:lnL>
                      <a:noFill/>
                    </a:lnL>
                    <a:lnR>
                      <a:noFill/>
                    </a:lnR>
                    <a:lnT>
                      <a:noFill/>
                    </a:lnT>
                    <a:lnB>
                      <a:noFill/>
                    </a:lnB>
                  </a:tcPr>
                </a:tc>
              </a:tr>
              <a:tr h="322729">
                <a:tc>
                  <a:txBody>
                    <a:bodyPr/>
                    <a:lstStyle/>
                    <a:p>
                      <a:pPr>
                        <a:defRPr sz="1100" b="0">
                          <a:solidFill>
                            <a:srgbClr val="000000"/>
                          </a:solidFill>
                          <a:latin typeface="Poppins"/>
                        </a:defRPr>
                      </a:pPr>
                      <a:r>
                        <a:t>                    10.1.2. Product Portfolio Overview</a:t>
                      </a:r>
                    </a:p>
                  </a:txBody>
                  <a:tcPr>
                    <a:noFill/>
                    <a:lnL>
                      <a:noFill/>
                    </a:lnL>
                    <a:lnR>
                      <a:noFill/>
                    </a:lnR>
                    <a:lnT>
                      <a:noFill/>
                    </a:lnT>
                    <a:lnB>
                      <a:noFill/>
                    </a:lnB>
                  </a:tcPr>
                </a:tc>
                <a:tc>
                  <a:txBody>
                    <a:bodyPr/>
                    <a:lstStyle/>
                    <a:p>
                      <a:pPr>
                        <a:defRPr sz="1100" b="0">
                          <a:solidFill>
                            <a:srgbClr val="000000"/>
                          </a:solidFill>
                          <a:latin typeface="Poppins"/>
                        </a:defRPr>
                      </a:pPr>
                      <a:r>
                        <a:t>          10.15. Alphabet Inc.</a:t>
                      </a:r>
                    </a:p>
                  </a:txBody>
                  <a:tcPr>
                    <a:noFill/>
                    <a:lnL>
                      <a:noFill/>
                    </a:lnL>
                    <a:lnR>
                      <a:noFill/>
                    </a:lnR>
                    <a:lnT>
                      <a:noFill/>
                    </a:lnT>
                    <a:lnB>
                      <a:noFill/>
                    </a:lnB>
                  </a:tcPr>
                </a:tc>
              </a:tr>
              <a:tr h="322729">
                <a:tc>
                  <a:txBody>
                    <a:bodyPr/>
                    <a:lstStyle/>
                    <a:p>
                      <a:pPr>
                        <a:defRPr sz="1100" b="0">
                          <a:solidFill>
                            <a:srgbClr val="000000"/>
                          </a:solidFill>
                          <a:latin typeface="Poppins"/>
                        </a:defRPr>
                      </a:pPr>
                      <a:r>
                        <a:t>                    10.1.3. Financial Overview</a:t>
                      </a:r>
                    </a:p>
                  </a:txBody>
                  <a:tcPr>
                    <a:noFill/>
                    <a:lnL>
                      <a:noFill/>
                    </a:lnL>
                    <a:lnR>
                      <a:noFill/>
                    </a:lnR>
                    <a:lnT>
                      <a:noFill/>
                    </a:lnT>
                    <a:lnB>
                      <a:noFill/>
                    </a:lnB>
                  </a:tcPr>
                </a:tc>
                <a:tc>
                  <a:txBody>
                    <a:bodyPr/>
                    <a:lstStyle/>
                    <a:p>
                      <a:pPr>
                        <a:defRPr sz="1100" b="0">
                          <a:solidFill>
                            <a:srgbClr val="000000"/>
                          </a:solidFill>
                          <a:latin typeface="Poppins"/>
                        </a:defRPr>
                      </a:pPr>
                      <a:r>
                        <a:t>          10.16. Amazon.com Inc.</a:t>
                      </a:r>
                    </a:p>
                  </a:txBody>
                  <a:tcPr>
                    <a:noFill/>
                    <a:lnL>
                      <a:noFill/>
                    </a:lnL>
                    <a:lnR>
                      <a:noFill/>
                    </a:lnR>
                    <a:lnT>
                      <a:noFill/>
                    </a:lnT>
                    <a:lnB>
                      <a:noFill/>
                    </a:lnB>
                  </a:tcPr>
                </a:tc>
              </a:tr>
              <a:tr h="322729">
                <a:tc>
                  <a:txBody>
                    <a:bodyPr/>
                    <a:lstStyle/>
                    <a:p>
                      <a:pPr>
                        <a:defRPr sz="1100" b="0">
                          <a:solidFill>
                            <a:srgbClr val="000000"/>
                          </a:solidFill>
                          <a:latin typeface="Poppins"/>
                        </a:defRPr>
                      </a:pPr>
                      <a:r>
                        <a:t>                    10.1.4. Key Developments</a:t>
                      </a:r>
                    </a:p>
                  </a:txBody>
                  <a:tcPr>
                    <a:noFill/>
                    <a:lnL>
                      <a:noFill/>
                    </a:lnL>
                    <a:lnR>
                      <a:noFill/>
                    </a:lnR>
                    <a:lnT>
                      <a:noFill/>
                    </a:lnT>
                    <a:lnB>
                      <a:noFill/>
                    </a:lnB>
                  </a:tcPr>
                </a:tc>
                <a:tc>
                  <a:txBody>
                    <a:bodyPr/>
                    <a:lstStyle/>
                    <a:p>
                      <a:pPr>
                        <a:defRPr sz="1100" b="0">
                          <a:solidFill>
                            <a:srgbClr val="000000"/>
                          </a:solidFill>
                          <a:latin typeface="Poppins"/>
                        </a:defRPr>
                      </a:pPr>
                      <a:r>
                        <a:t>          10.17. Tesla Inc.Apple Inc.</a:t>
                      </a:r>
                    </a:p>
                  </a:txBody>
                  <a:tcPr>
                    <a:noFill/>
                    <a:lnL>
                      <a:noFill/>
                    </a:lnL>
                    <a:lnR>
                      <a:noFill/>
                    </a:lnR>
                    <a:lnT>
                      <a:noFill/>
                    </a:lnT>
                    <a:lnB>
                      <a:noFill/>
                    </a:lnB>
                  </a:tcPr>
                </a:tc>
              </a:tr>
              <a:tr h="322729">
                <a:tc>
                  <a:txBody>
                    <a:bodyPr/>
                    <a:lstStyle/>
                    <a:p>
                      <a:pPr>
                        <a:defRPr sz="900" b="0">
                          <a:solidFill>
                            <a:srgbClr val="000000"/>
                          </a:solidFill>
                          <a:latin typeface="P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pPr>
                        <a:defRPr sz="1100" b="0">
                          <a:solidFill>
                            <a:srgbClr val="000000"/>
                          </a:solidFill>
                          <a:latin typeface="Poppins"/>
                        </a:defRPr>
                      </a:pPr>
                      <a:r>
                        <a:t>          10.18. Microsoft Corporation</a:t>
                      </a:r>
                    </a:p>
                  </a:txBody>
                  <a:tcPr>
                    <a:noFill/>
                    <a:lnL>
                      <a:noFill/>
                    </a:lnL>
                    <a:lnR>
                      <a:noFill/>
                    </a:lnR>
                    <a:lnT>
                      <a:noFill/>
                    </a:lnT>
                    <a:lnB>
                      <a:noFill/>
                    </a:lnB>
                  </a:tcPr>
                </a:tc>
              </a:tr>
              <a:tr h="322729">
                <a:tc>
                  <a:txBody>
                    <a:bodyPr/>
                    <a:lstStyle/>
                    <a:p>
                      <a:pPr>
                        <a:defRPr sz="1100" b="0">
                          <a:solidFill>
                            <a:srgbClr val="000000"/>
                          </a:solidFill>
                          <a:latin typeface="Poppins"/>
                        </a:defRPr>
                      </a:pPr>
                      <a:r>
                        <a:t>          10.2. Microsoft Corporation</a:t>
                      </a:r>
                    </a:p>
                  </a:txBody>
                  <a:tcPr>
                    <a:noFill/>
                    <a:lnL>
                      <a:noFill/>
                    </a:lnL>
                    <a:lnR>
                      <a:noFill/>
                    </a:lnR>
                    <a:lnT>
                      <a:noFill/>
                    </a:lnT>
                    <a:lnB>
                      <a:noFill/>
                    </a:lnB>
                  </a:tcPr>
                </a:tc>
                <a:tc>
                  <a:txBody>
                    <a:bodyPr/>
                    <a:lstStyle/>
                    <a:p>
                      <a:pPr>
                        <a:defRPr sz="1100" b="0">
                          <a:solidFill>
                            <a:srgbClr val="000000"/>
                          </a:solidFill>
                          <a:latin typeface="Poppins"/>
                        </a:defRPr>
                      </a:pPr>
                      <a:r>
                        <a:t>          10.19. Alphabet Inc.</a:t>
                      </a:r>
                    </a:p>
                  </a:txBody>
                  <a:tcPr>
                    <a:noFill/>
                    <a:lnL>
                      <a:noFill/>
                    </a:lnL>
                    <a:lnR>
                      <a:noFill/>
                    </a:lnR>
                    <a:lnT>
                      <a:noFill/>
                    </a:lnT>
                    <a:lnB>
                      <a:noFill/>
                    </a:lnB>
                  </a:tcPr>
                </a:tc>
              </a:tr>
              <a:tr h="322729">
                <a:tc>
                  <a:txBody>
                    <a:bodyPr/>
                    <a:lstStyle/>
                    <a:p>
                      <a:pPr>
                        <a:defRPr sz="1100" b="0">
                          <a:solidFill>
                            <a:srgbClr val="000000"/>
                          </a:solidFill>
                          <a:latin typeface="Poppins"/>
                        </a:defRPr>
                      </a:pPr>
                      <a:r>
                        <a:t>          10.3. Alphabet Inc.</a:t>
                      </a:r>
                    </a:p>
                  </a:txBody>
                  <a:tcPr>
                    <a:noFill/>
                    <a:lnL>
                      <a:noFill/>
                    </a:lnL>
                    <a:lnR>
                      <a:noFill/>
                    </a:lnR>
                    <a:lnT>
                      <a:noFill/>
                    </a:lnT>
                    <a:lnB>
                      <a:noFill/>
                    </a:lnB>
                  </a:tcPr>
                </a:tc>
                <a:tc>
                  <a:txBody>
                    <a:bodyPr/>
                    <a:lstStyle/>
                    <a:p>
                      <a:pPr>
                        <a:defRPr sz="1100" b="0">
                          <a:solidFill>
                            <a:srgbClr val="000000"/>
                          </a:solidFill>
                          <a:latin typeface="Poppins"/>
                        </a:defRPr>
                      </a:pPr>
                      <a:r>
                        <a:t>          10.20. Amazon.com Inc.</a:t>
                      </a:r>
                    </a:p>
                  </a:txBody>
                  <a:tcPr>
                    <a:noFill/>
                    <a:lnL>
                      <a:noFill/>
                    </a:lnL>
                    <a:lnR>
                      <a:noFill/>
                    </a:lnR>
                    <a:lnT>
                      <a:noFill/>
                    </a:lnT>
                    <a:lnB>
                      <a:noFill/>
                    </a:lnB>
                  </a:tcPr>
                </a:tc>
              </a:tr>
              <a:tr h="322729">
                <a:tc>
                  <a:txBody>
                    <a:bodyPr/>
                    <a:lstStyle/>
                    <a:p>
                      <a:pPr>
                        <a:defRPr sz="1100" b="0">
                          <a:solidFill>
                            <a:srgbClr val="000000"/>
                          </a:solidFill>
                          <a:latin typeface="Poppins"/>
                        </a:defRPr>
                      </a:pPr>
                      <a:r>
                        <a:t>          10.4. Amazon.com Inc.</a:t>
                      </a:r>
                    </a:p>
                  </a:txBody>
                  <a:tcPr>
                    <a:noFill/>
                    <a:lnL>
                      <a:noFill/>
                    </a:lnL>
                    <a:lnR>
                      <a:noFill/>
                    </a:lnR>
                    <a:lnT>
                      <a:noFill/>
                    </a:lnT>
                    <a:lnB>
                      <a:noFill/>
                    </a:lnB>
                  </a:tcPr>
                </a:tc>
                <a:tc>
                  <a:txBody>
                    <a:bodyPr/>
                    <a:lstStyle/>
                    <a:p>
                      <a:pPr>
                        <a:defRPr sz="1100" b="0">
                          <a:solidFill>
                            <a:srgbClr val="000000"/>
                          </a:solidFill>
                          <a:latin typeface="Poppins"/>
                        </a:defRPr>
                      </a:pPr>
                      <a:r>
                        <a:t>          10.21. Tesla Inc.Apple Inc.</a:t>
                      </a:r>
                    </a:p>
                  </a:txBody>
                  <a:tcPr>
                    <a:noFill/>
                    <a:lnL>
                      <a:noFill/>
                    </a:lnL>
                    <a:lnR>
                      <a:noFill/>
                    </a:lnR>
                    <a:lnT>
                      <a:noFill/>
                    </a:lnT>
                    <a:lnB>
                      <a:noFill/>
                    </a:lnB>
                  </a:tcPr>
                </a:tc>
              </a:tr>
              <a:tr h="322729">
                <a:tc>
                  <a:txBody>
                    <a:bodyPr/>
                    <a:lstStyle/>
                    <a:p>
                      <a:pPr>
                        <a:defRPr sz="1100" b="0">
                          <a:solidFill>
                            <a:srgbClr val="000000"/>
                          </a:solidFill>
                          <a:latin typeface="Poppins"/>
                        </a:defRPr>
                      </a:pPr>
                      <a:r>
                        <a:t>          10.5. Tesla Inc.Apple Inc.</a:t>
                      </a:r>
                    </a:p>
                  </a:txBody>
                  <a:tcPr>
                    <a:noFill/>
                    <a:lnL>
                      <a:noFill/>
                    </a:lnL>
                    <a:lnR>
                      <a:noFill/>
                    </a:lnR>
                    <a:lnT>
                      <a:noFill/>
                    </a:lnT>
                    <a:lnB>
                      <a:noFill/>
                    </a:lnB>
                  </a:tcPr>
                </a:tc>
                <a:tc>
                  <a:txBody>
                    <a:bodyPr/>
                    <a:lstStyle/>
                    <a:p>
                      <a:pPr>
                        <a:defRPr sz="1100" b="0">
                          <a:solidFill>
                            <a:srgbClr val="000000"/>
                          </a:solidFill>
                          <a:latin typeface="Poppins"/>
                        </a:defRPr>
                      </a:pPr>
                      <a:r>
                        <a:t>          10.22. Microsoft Corporation</a:t>
                      </a:r>
                    </a:p>
                  </a:txBody>
                  <a:tcPr>
                    <a:noFill/>
                    <a:lnL>
                      <a:noFill/>
                    </a:lnL>
                    <a:lnR>
                      <a:noFill/>
                    </a:lnR>
                    <a:lnT>
                      <a:noFill/>
                    </a:lnT>
                    <a:lnB>
                      <a:noFill/>
                    </a:lnB>
                  </a:tcPr>
                </a:tc>
              </a:tr>
              <a:tr h="322736">
                <a:tc>
                  <a:txBody>
                    <a:bodyPr/>
                    <a:lstStyle/>
                    <a:p>
                      <a:pPr>
                        <a:defRPr sz="1100" b="0">
                          <a:solidFill>
                            <a:srgbClr val="000000"/>
                          </a:solidFill>
                          <a:latin typeface="Poppins"/>
                        </a:defRPr>
                      </a:pPr>
                      <a:r>
                        <a:t>          10.6. Microsoft Corporation</a:t>
                      </a:r>
                    </a:p>
                  </a:txBody>
                  <a:tcPr>
                    <a:noFill/>
                    <a:lnL>
                      <a:noFill/>
                    </a:lnL>
                    <a:lnR>
                      <a:noFill/>
                    </a:lnR>
                    <a:lnT>
                      <a:noFill/>
                    </a:lnT>
                    <a:lnB>
                      <a:noFill/>
                    </a:lnB>
                  </a:tcPr>
                </a:tc>
                <a:tc>
                  <a:txBody>
                    <a:bodyPr/>
                    <a:lstStyle/>
                    <a:p>
                      <a:pPr>
                        <a:defRPr sz="1100" b="0">
                          <a:solidFill>
                            <a:srgbClr val="000000"/>
                          </a:solidFill>
                          <a:latin typeface="Poppins"/>
                        </a:defRPr>
                      </a:pPr>
                      <a:r>
                        <a:t>          10.23. Alphabet Inc.</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10.24. Amazon.com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10.25. Tesla Inc.Apple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10.26.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10.27. Alphabet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10.28. Amazon.com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0">
                          <a:solidFill>
                            <a:srgbClr val="000000"/>
                          </a:solidFill>
                          <a:latin typeface="Poppins"/>
                        </a:defRPr>
                      </a:pPr>
                      <a:r>
                        <a:t>          10.29. Tesla Inc.</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900" b="0">
                          <a:solidFill>
                            <a:srgbClr val="000000"/>
                          </a:solidFill>
                          <a:latin typeface="P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pPr>
                        <a:defRPr sz="1100" b="1">
                          <a:solidFill>
                            <a:srgbClr val="7030A0"/>
                          </a:solidFill>
                          <a:latin typeface="Poppins"/>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998614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29">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2273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14881</TotalTime>
  <Words>2487</Words>
  <Application>Microsoft Office PowerPoint</Application>
  <PresentationFormat>Widescreen</PresentationFormat>
  <Paragraphs>493</Paragraphs>
  <Slides>43</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43</vt:i4>
      </vt:variant>
    </vt:vector>
  </HeadingPairs>
  <TitlesOfParts>
    <vt:vector size="58"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135</cp:revision>
  <dcterms:created xsi:type="dcterms:W3CDTF">2024-08-12T13:13:25Z</dcterms:created>
  <dcterms:modified xsi:type="dcterms:W3CDTF">2025-09-25T09:59:28Z</dcterms:modified>
</cp:coreProperties>
</file>